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47" r:id="rId3"/>
    <p:sldMasterId id="2147483771" r:id="rId4"/>
    <p:sldMasterId id="2147483783" r:id="rId5"/>
    <p:sldMasterId id="2147483852" r:id="rId6"/>
    <p:sldMasterId id="2147483877" r:id="rId7"/>
  </p:sldMasterIdLst>
  <p:notesMasterIdLst>
    <p:notesMasterId r:id="rId20"/>
  </p:notesMasterIdLst>
  <p:sldIdLst>
    <p:sldId id="391" r:id="rId8"/>
    <p:sldId id="409" r:id="rId9"/>
    <p:sldId id="423" r:id="rId10"/>
    <p:sldId id="416" r:id="rId11"/>
    <p:sldId id="417" r:id="rId12"/>
    <p:sldId id="418" r:id="rId13"/>
    <p:sldId id="421" r:id="rId14"/>
    <p:sldId id="419" r:id="rId15"/>
    <p:sldId id="420" r:id="rId16"/>
    <p:sldId id="422" r:id="rId17"/>
    <p:sldId id="424" r:id="rId18"/>
    <p:sldId id="4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DED"/>
    <a:srgbClr val="00AA5A"/>
    <a:srgbClr val="007BD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606" autoAdjust="0"/>
  </p:normalViewPr>
  <p:slideViewPr>
    <p:cSldViewPr snapToGrid="0">
      <p:cViewPr varScale="1">
        <p:scale>
          <a:sx n="98" d="100"/>
          <a:sy n="98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034" y="-20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9CCF-33C9-49D0-94E7-84F9DB269284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D8EF-6748-4297-9383-AAE2AF52425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57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F100-8EEA-49B4-9BCE-73804A98BA47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7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71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831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0451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9913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0789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whi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9_06_2017_ALTICE_PPT_NEW_2-0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81276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4CE130-0319-6747-B8AE-26CF719C91D5}" type="datetime1">
              <a:rPr lang="en-US"/>
              <a:pPr/>
              <a:t>3/4/2020</a:t>
            </a:fld>
            <a:endParaRPr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35" name="Rectangle 34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8859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black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4" y="0"/>
            <a:ext cx="12192000" cy="6860032"/>
          </a:xfrm>
          <a:prstGeom prst="rect">
            <a:avLst/>
          </a:prstGeom>
        </p:spPr>
      </p:pic>
      <p:pic>
        <p:nvPicPr>
          <p:cNvPr id="9" name="Image 8" descr="altice_logo_rev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27" y="5157192"/>
            <a:ext cx="1296000" cy="1488000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69038F06-08D1-6E40-8684-B5F3AD0D6B23}" type="datetime1">
              <a:rPr lang="en-US"/>
              <a:pPr/>
              <a:t>3/4/2020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7211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_05_2017_ALTICE_PPT_NEW_11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3" y="2249019"/>
            <a:ext cx="9697077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3" y="3525011"/>
            <a:ext cx="9697077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3F12C0-BC01-4A41-BAC5-C650BD6CCD8B}" type="datetime1">
              <a:rPr lang="en-US"/>
              <a:pPr/>
              <a:t>3/4/2020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9044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Tx/>
              <a:buNone/>
              <a:defRPr/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798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7798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7798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105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99105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99105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40017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4"/>
              </a:buClr>
              <a:buFont typeface="+mj-lt"/>
              <a:buAutoNum type="arabicPeriod" startAt="4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614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03614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2"/>
              </a:buClr>
              <a:buFont typeface="+mj-lt"/>
              <a:buAutoNum type="arabicPeriod" startAt="2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303614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50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6"/>
              </a:buClr>
              <a:buFont typeface="+mj-lt"/>
              <a:buAutoNum type="arabicPeriod" startAt="6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61150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5"/>
              </a:buClr>
              <a:buFont typeface="+mj-lt"/>
              <a:buAutoNum type="arabicPeriod" startAt="5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7" name="Rectangle 36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7826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6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6797637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95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4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A63027-B0F0-43C5-88B2-DBB63AB8EE46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6704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4732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925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91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7037368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7394437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880193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6847667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454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4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09003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2529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2834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82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1417380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006327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105525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4719762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54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62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595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0925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128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61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40908791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5445821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748135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whi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9_06_2017_ALTICE_PPT_NEW_2-0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81276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4CE130-0319-6747-B8AE-26CF719C91D5}" type="datetime1">
              <a:rPr lang="en-US"/>
              <a:pPr/>
              <a:t>3/4/2020</a:t>
            </a:fld>
            <a:endParaRPr dirty="0"/>
          </a:p>
        </p:txBody>
      </p:sp>
      <p:grpSp>
        <p:nvGrpSpPr>
          <p:cNvPr id="2" name="Group 25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35" name="Rectangle 34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1419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black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4" y="0"/>
            <a:ext cx="12192000" cy="6860032"/>
          </a:xfrm>
          <a:prstGeom prst="rect">
            <a:avLst/>
          </a:prstGeom>
        </p:spPr>
      </p:pic>
      <p:pic>
        <p:nvPicPr>
          <p:cNvPr id="9" name="Image 8" descr="altice_logo_rev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27" y="5157192"/>
            <a:ext cx="1296000" cy="1488000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69038F06-08D1-6E40-8684-B5F3AD0D6B23}" type="datetime1">
              <a:rPr lang="en-US"/>
              <a:pPr/>
              <a:t>3/4/2020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2082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_05_2017_ALTICE_PPT_NEW_11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3" y="2249019"/>
            <a:ext cx="9697077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3" y="3525011"/>
            <a:ext cx="9697077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3F12C0-BC01-4A41-BAC5-C650BD6CCD8B}" type="datetime1">
              <a:rPr lang="en-US"/>
              <a:pPr/>
              <a:t>3/4/2020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1002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Tx/>
              <a:buNone/>
              <a:defRPr/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798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7798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7798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105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99105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99105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40017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4"/>
              </a:buClr>
              <a:buFont typeface="+mj-lt"/>
              <a:buAutoNum type="arabicPeriod" startAt="4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614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03614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2"/>
              </a:buClr>
              <a:buFont typeface="+mj-lt"/>
              <a:buAutoNum type="arabicPeriod" startAt="2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303614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50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6"/>
              </a:buClr>
              <a:buFont typeface="+mj-lt"/>
              <a:buAutoNum type="arabicPeriod" startAt="6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61150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5"/>
              </a:buClr>
              <a:buFont typeface="+mj-lt"/>
              <a:buAutoNum type="arabicPeriod" startAt="5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7" name="Rectangle 36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grpSp>
        <p:nvGrpSpPr>
          <p:cNvPr id="6" name="Group 19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57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20521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10733815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664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33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2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3128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1526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059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2876969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145937781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077428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94647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51" y="-1"/>
            <a:ext cx="12174097" cy="6858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75" y="432823"/>
            <a:ext cx="11137900" cy="297603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755" b="1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41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Title of the presentation</a:t>
            </a:r>
          </a:p>
          <a:p>
            <a:pPr lvl="1"/>
            <a:r>
              <a:rPr lang="en-US" noProof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5808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51" y="-1"/>
            <a:ext cx="12174097" cy="6858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75" y="432011"/>
            <a:ext cx="11137900" cy="297603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755" b="1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buNone/>
              <a:defRPr sz="2041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Title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33913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5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00.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 smtClean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75" y="1653120"/>
            <a:ext cx="11137900" cy="3888316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 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416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00.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 smtClean="0"/>
              <a:t>Title of the slide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7075" y="1701802"/>
            <a:ext cx="11137900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 smtClean="0"/>
              <a:t>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5114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7075" y="520703"/>
            <a:ext cx="11137900" cy="5357283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 smtClean="0"/>
              <a:t>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139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00.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46868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algn="r">
              <a:defRPr sz="1020"/>
            </a:lvl1pPr>
          </a:lstStyle>
          <a:p>
            <a:r>
              <a:rPr lang="pt-PT" dirty="0" smtClean="0">
                <a:solidFill>
                  <a:prstClr val="black"/>
                </a:solidFill>
              </a:rPr>
              <a:t>B2C VAI MAIS LONGE EM 2018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 smtClean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2" y="1653120"/>
            <a:ext cx="7153125" cy="3888316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 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31" y="1701802"/>
            <a:ext cx="3696743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 smtClean="0"/>
              <a:t>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8366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00.</a:t>
            </a:r>
            <a:endParaRPr lang="en-US" noProof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/>
          <a:lstStyle/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 smtClean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4511825" y="1653120"/>
            <a:ext cx="7153125" cy="3888316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 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28023" y="1701802"/>
            <a:ext cx="3696743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 smtClean="0"/>
              <a:t>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132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/>
          <a:lstStyle/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2" y="452982"/>
            <a:ext cx="7153125" cy="5088465"/>
          </a:xfrm>
        </p:spPr>
        <p:txBody>
          <a:bodyPr tIns="7199"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 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31" y="520703"/>
            <a:ext cx="3696743" cy="5357283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 smtClean="0"/>
              <a:t>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255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919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95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78707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39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88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739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5809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263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2844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371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138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471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577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89118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404168" y="296561"/>
            <a:ext cx="9093960" cy="334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6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pt-PT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03869" y="655869"/>
            <a:ext cx="9094259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pt-PT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983113"/>
            <a:ext cx="3028950" cy="512762"/>
            <a:chOff x="-17122" y="6915827"/>
            <a:chExt cx="3502889" cy="448798"/>
          </a:xfrm>
        </p:grpSpPr>
        <p:sp>
          <p:nvSpPr>
            <p:cNvPr id="14" name="Rectangle 13"/>
            <p:cNvSpPr/>
            <p:nvPr/>
          </p:nvSpPr>
          <p:spPr>
            <a:xfrm>
              <a:off x="-17122" y="6915827"/>
              <a:ext cx="617624" cy="448798"/>
            </a:xfrm>
            <a:prstGeom prst="rect">
              <a:avLst/>
            </a:prstGeom>
            <a:solidFill>
              <a:srgbClr val="0099AB"/>
            </a:solidFill>
            <a:ln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153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171</a:t>
              </a:r>
              <a:endParaRPr lang="pt-PT" sz="1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4194" y="6915827"/>
              <a:ext cx="617624" cy="448798"/>
            </a:xfrm>
            <a:prstGeom prst="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59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194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215</a:t>
              </a:r>
              <a:endParaRPr lang="pt-PT" sz="1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5510" y="6915827"/>
              <a:ext cx="617624" cy="448798"/>
            </a:xfrm>
            <a:prstGeom prst="rect">
              <a:avLst/>
            </a:prstGeom>
            <a:solidFill>
              <a:srgbClr val="005884"/>
            </a:solidFill>
            <a:ln>
              <a:solidFill>
                <a:srgbClr val="00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88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132</a:t>
              </a:r>
              <a:endParaRPr lang="pt-PT" sz="1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46826" y="6915827"/>
              <a:ext cx="617624" cy="448798"/>
            </a:xfrm>
            <a:prstGeom prst="rect">
              <a:avLst/>
            </a:prstGeom>
            <a:solidFill>
              <a:srgbClr val="002E48"/>
            </a:solidFill>
            <a:ln>
              <a:solidFill>
                <a:srgbClr val="002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46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72</a:t>
              </a:r>
              <a:endParaRPr lang="pt-PT" sz="1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8143" y="6915827"/>
              <a:ext cx="617624" cy="448798"/>
            </a:xfrm>
            <a:prstGeom prst="rect">
              <a:avLst/>
            </a:prstGeom>
            <a:solidFill>
              <a:srgbClr val="4C4C4E"/>
            </a:solidFill>
            <a:ln>
              <a:solidFill>
                <a:srgbClr val="4C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76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76</a:t>
              </a:r>
            </a:p>
            <a:p>
              <a:r>
                <a:rPr lang="pt-PT" sz="10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 78</a:t>
              </a:r>
              <a:endParaRPr lang="pt-PT" sz="1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39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95894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4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3C60-23BE-4880-ACAC-0BF3CCF76A50}" type="datetimeFigureOut">
              <a:rPr lang="pt-PT" smtClean="0"/>
              <a:pPr/>
              <a:t>04/03/2020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794DCE-AFB5-49E4-B59C-3D2EE94DD5E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4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on one </a:t>
            </a:r>
            <a:br>
              <a:rPr lang="en-US" noProof="0"/>
            </a:br>
            <a:r>
              <a:rPr lang="en-US" noProof="0"/>
              <a:t>or two line(s) – Arial bold 20 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263090" y="6362136"/>
            <a:ext cx="10681449" cy="91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Font typeface="+mj-lt"/>
        <a:buAutoNum type="arabicPeriod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69243" y="6357325"/>
            <a:ext cx="11137900" cy="91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1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2"/>
        </a:buClr>
        <a:buFont typeface="+mj-lt"/>
        <a:buAutoNum type="arabicPeriod" startAt="2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258161" y="6357325"/>
            <a:ext cx="11137900" cy="91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95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3"/>
        </a:buClr>
        <a:buFont typeface="+mj-lt"/>
        <a:buAutoNum type="arabicPeriod" startAt="3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on one </a:t>
            </a:r>
            <a:br>
              <a:rPr lang="en-US" noProof="0"/>
            </a:br>
            <a:r>
              <a:rPr lang="en-US" noProof="0"/>
              <a:t>or two line(s) – Arial bold 20 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3/4/2020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Font typeface="+mj-lt"/>
        <a:buAutoNum type="arabicPeriod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2115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27052" y="452974"/>
            <a:ext cx="576395" cy="863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00.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27075" y="1653120"/>
            <a:ext cx="11137900" cy="3888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 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27052" y="6307223"/>
            <a:ext cx="575734" cy="336550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020" b="1">
                <a:solidFill>
                  <a:schemeClr val="tx1"/>
                </a:solidFill>
              </a:defRPr>
            </a:lvl1pPr>
          </a:lstStyle>
          <a:p>
            <a:pPr defTabSz="932540"/>
            <a:fld id="{733122C9-A0B9-462F-8757-0847AD287B63}" type="slidenum">
              <a:rPr lang="en-US" smtClean="0">
                <a:solidFill>
                  <a:prstClr val="black"/>
                </a:solidFill>
              </a:rPr>
              <a:pPr defTabSz="93254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06" y="6026616"/>
            <a:ext cx="595200" cy="657239"/>
          </a:xfrm>
          <a:prstGeom prst="rect">
            <a:avLst/>
          </a:prstGeom>
        </p:spPr>
      </p:pic>
      <p:sp>
        <p:nvSpPr>
          <p:cNvPr id="11" name="Espace réservé du pied de page 12"/>
          <p:cNvSpPr>
            <a:spLocks noGrp="1"/>
          </p:cNvSpPr>
          <p:nvPr>
            <p:ph type="ftr" sz="quarter" idx="3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</p:spTree>
    <p:extLst>
      <p:ext uri="{BB962C8B-B14F-4D97-AF65-F5344CB8AC3E}">
        <p14:creationId xmlns:p14="http://schemas.microsoft.com/office/powerpoint/2010/main" val="27294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932540" rtl="0" eaLnBrk="1" latinLnBrk="0" hangingPunct="1">
        <a:lnSpc>
          <a:spcPct val="95000"/>
        </a:lnSpc>
        <a:spcBef>
          <a:spcPct val="0"/>
        </a:spcBef>
        <a:buNone/>
        <a:defRPr sz="2143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32540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itchFamily="34" charset="0"/>
        <a:buNone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6856" algn="l" defTabSz="93254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422212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422212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2564485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030754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97025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963297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272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54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809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081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35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619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3891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0163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04/03/2020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536700"/>
            <a:ext cx="106934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9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Reasons to apply to the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(Highlight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of synergies are you expecting to build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do you foresee with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Altice)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Other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relevant information</a:t>
            </a:r>
            <a:endParaRPr lang="en-US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(Insert other relevant information that you would like us to consider, as well as relevant links. Examples: </a:t>
            </a:r>
            <a:r>
              <a:rPr lang="en-US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links, links to news directly related with your project, download link to mobile app)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8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106152" y="-2302934"/>
            <a:ext cx="683697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60646" y="5305460"/>
            <a:ext cx="86530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en-US" sz="3000" b="1" dirty="0" smtClean="0">
                <a:solidFill>
                  <a:srgbClr val="FFFFFF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ALTICE INTERNATIONAL INNOVATION AWARD</a:t>
            </a:r>
            <a:endParaRPr lang="en-US" sz="3000" b="1" dirty="0">
              <a:solidFill>
                <a:srgbClr val="FFFFFF"/>
              </a:solidFill>
              <a:latin typeface="Arial" pitchFamily="34" charset="0"/>
              <a:ea typeface="Helvetica Neue"/>
              <a:cs typeface="Arial" pitchFamily="34" charset="0"/>
              <a:sym typeface="Helvetica Neue"/>
            </a:endParaRPr>
          </a:p>
          <a:p>
            <a:pPr defTabSz="825500" hangingPunct="0"/>
            <a:r>
              <a:rPr lang="en-US" sz="3000" dirty="0" smtClean="0">
                <a:solidFill>
                  <a:srgbClr val="FFFFFF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2020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Helvetica Neue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921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00" y="2767281"/>
            <a:ext cx="11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 of your project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(the same inserted in the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webform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 Executive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(Summarize the project/product/service main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features and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innovative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aspects) 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Project description and goals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(Describe the project/product/service you are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submitting, as well as its main goals) 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Project use cases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(Identify the main use cases of the project/product/service you are submitting)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Competitors identification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(Identify who are the main competitors of the project/product/service you are submitting, as well as the main differences between your project/product/service and theirs by highlighting your competitive advantages)</a:t>
            </a:r>
            <a:endParaRPr lang="en-US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Value proposition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(Identify the most important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features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characteristics of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project/product/service you are submitting in order to make it special, unique and be the one chosen by the market)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Business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(Explain the business model of the project/product/service you are submitting)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Growth potential and future perspectives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(Describe the growth potential of the project/product/service you are submitting. Also highlight the main future perspectives you have for it)</a:t>
            </a:r>
            <a:endParaRPr lang="pt-P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472C4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ice_16-9_us_june_17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DB94B646-FC2E-4153-9C40-B1E8A17C6503}"/>
    </a:ext>
  </a:extLst>
</a:theme>
</file>

<file path=ppt/theme/theme3.xml><?xml version="1.0" encoding="utf-8"?>
<a:theme xmlns:a="http://schemas.openxmlformats.org/drawingml/2006/main" name="altice_16-9_green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BFBDC602-42D1-483E-BB02-45D1E3DDCD08}"/>
    </a:ext>
  </a:extLst>
</a:theme>
</file>

<file path=ppt/theme/theme4.xml><?xml version="1.0" encoding="utf-8"?>
<a:theme xmlns:a="http://schemas.openxmlformats.org/drawingml/2006/main" name="1_altice_16-9_blue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5011EB0E-BD36-49B5-94D9-7B41E686316E}"/>
    </a:ext>
  </a:extLst>
</a:theme>
</file>

<file path=ppt/theme/theme5.xml><?xml version="1.0" encoding="utf-8"?>
<a:theme xmlns:a="http://schemas.openxmlformats.org/drawingml/2006/main" name="PPT_Altice_16x9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DB94B646-FC2E-4153-9C40-B1E8A17C6503}"/>
    </a:ext>
  </a:extLst>
</a:theme>
</file>

<file path=ppt/theme/theme6.xml><?xml version="1.0" encoding="utf-8"?>
<a:theme xmlns:a="http://schemas.openxmlformats.org/drawingml/2006/main" name="altice_blue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270</Words>
  <Application>Microsoft Office PowerPoint</Application>
  <PresentationFormat>Widescreen</PresentationFormat>
  <Paragraphs>34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Wingdings 2</vt:lpstr>
      <vt:lpstr>Office Theme</vt:lpstr>
      <vt:lpstr>altice_16-9_us_june_17</vt:lpstr>
      <vt:lpstr>altice_16-9_green</vt:lpstr>
      <vt:lpstr>1_altice_16-9_blue</vt:lpstr>
      <vt:lpstr>PPT_Altice_16x9</vt:lpstr>
      <vt:lpstr>altice_blue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Patrícia Monteiro</dc:creator>
  <cp:lastModifiedBy>Ana Patricia Monteiro</cp:lastModifiedBy>
  <cp:revision>205</cp:revision>
  <dcterms:created xsi:type="dcterms:W3CDTF">2018-01-25T09:18:56Z</dcterms:created>
  <dcterms:modified xsi:type="dcterms:W3CDTF">2020-03-04T17:36:56Z</dcterms:modified>
</cp:coreProperties>
</file>